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34" r:id="rId2"/>
    <p:sldId id="537" r:id="rId3"/>
    <p:sldId id="539" r:id="rId4"/>
    <p:sldId id="544" r:id="rId5"/>
    <p:sldId id="545" r:id="rId6"/>
    <p:sldId id="546" r:id="rId7"/>
    <p:sldId id="572" r:id="rId8"/>
    <p:sldId id="571" r:id="rId9"/>
    <p:sldId id="573" r:id="rId10"/>
    <p:sldId id="547" r:id="rId11"/>
    <p:sldId id="538" r:id="rId12"/>
    <p:sldId id="548" r:id="rId13"/>
    <p:sldId id="549" r:id="rId14"/>
    <p:sldId id="550" r:id="rId15"/>
    <p:sldId id="574" r:id="rId16"/>
    <p:sldId id="551" r:id="rId17"/>
    <p:sldId id="552" r:id="rId18"/>
    <p:sldId id="553" r:id="rId19"/>
    <p:sldId id="555" r:id="rId20"/>
    <p:sldId id="554" r:id="rId21"/>
    <p:sldId id="556" r:id="rId22"/>
    <p:sldId id="540" r:id="rId23"/>
    <p:sldId id="557" r:id="rId24"/>
    <p:sldId id="565" r:id="rId25"/>
    <p:sldId id="567" r:id="rId26"/>
    <p:sldId id="558" r:id="rId27"/>
    <p:sldId id="559" r:id="rId28"/>
    <p:sldId id="568" r:id="rId29"/>
    <p:sldId id="569" r:id="rId30"/>
    <p:sldId id="575" r:id="rId31"/>
    <p:sldId id="577" r:id="rId32"/>
    <p:sldId id="576" r:id="rId33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04A"/>
    <a:srgbClr val="E5F0F7"/>
    <a:srgbClr val="C6D4DD"/>
    <a:srgbClr val="FFFFFF"/>
    <a:srgbClr val="FF6846"/>
    <a:srgbClr val="13F0B6"/>
    <a:srgbClr val="39FF4F"/>
    <a:srgbClr val="003366"/>
    <a:srgbClr val="17FFEA"/>
    <a:srgbClr val="FF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06"/>
    <p:restoredTop sz="94549"/>
  </p:normalViewPr>
  <p:slideViewPr>
    <p:cSldViewPr>
      <p:cViewPr>
        <p:scale>
          <a:sx n="100" d="100"/>
          <a:sy n="100" d="100"/>
        </p:scale>
        <p:origin x="856" y="-672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27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8174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28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8145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29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85100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30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1440221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31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386822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ilVbK0xQc" TargetMode="External"/><Relationship Id="rId4" Type="http://schemas.openxmlformats.org/officeDocument/2006/relationships/hyperlink" Target="http://naltatis.github.io/jade-syntax-docs/" TargetMode="External"/><Relationship Id="rId5" Type="http://schemas.openxmlformats.org/officeDocument/2006/relationships/hyperlink" Target="https://www.dropbox.com/s/qx6iqgpj8jt7d1b/2.uygulama_dosyalar.zip?dl=0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imsinan/mekanbul-2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" y="4756"/>
            <a:ext cx="9296400" cy="6848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 smtClean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6" y="1522261"/>
            <a:ext cx="5780837" cy="1097821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072" y="2396300"/>
            <a:ext cx="5791200" cy="1041638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72318"/>
            <a:ext cx="5590180" cy="1198427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34875"/>
            <a:ext cx="5197522" cy="1025644"/>
          </a:xfrm>
          <a:prstGeom prst="rect">
            <a:avLst/>
          </a:prstGeom>
        </p:spPr>
      </p:pic>
      <p:sp>
        <p:nvSpPr>
          <p:cNvPr id="8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6383172" y="3196018"/>
            <a:ext cx="1874008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539129" y="214713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407322" y="415807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294359" y="1380932"/>
            <a:ext cx="1600200" cy="526264"/>
          </a:xfrm>
          <a:prstGeom prst="ellipse">
            <a:avLst/>
          </a:prstGeom>
          <a:noFill/>
          <a:ln w="9525" cap="flat" cmpd="sng" algn="ctr">
            <a:solidFill>
              <a:srgbClr val="FF20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900" dirty="0" smtClean="0"/>
              <a:t>Rotaları tanımladık ancak içerik yok. Sayfalar boş.</a:t>
            </a:r>
          </a:p>
          <a:p>
            <a:r>
              <a:rPr lang="tr-TR" sz="1900" dirty="0" err="1" smtClean="0"/>
              <a:t>Arayüz</a:t>
            </a:r>
            <a:r>
              <a:rPr lang="tr-TR" sz="1900" dirty="0" smtClean="0"/>
              <a:t> ve içerik oluşturmak için </a:t>
            </a:r>
            <a:r>
              <a:rPr lang="tr-TR" sz="1900" dirty="0" err="1" smtClean="0"/>
              <a:t>Pug</a:t>
            </a:r>
            <a:r>
              <a:rPr lang="tr-TR" sz="1900" dirty="0" smtClean="0"/>
              <a:t> HTML Şablon Motoru ve Bootstrap kullanacağız.</a:t>
            </a:r>
          </a:p>
          <a:p>
            <a:r>
              <a:rPr lang="tr-TR" sz="1900" dirty="0" err="1" smtClean="0"/>
              <a:t>Bootstrap</a:t>
            </a:r>
            <a:r>
              <a:rPr lang="tr-TR" sz="1900" dirty="0" smtClean="0"/>
              <a:t> 12-column </a:t>
            </a:r>
            <a:r>
              <a:rPr lang="tr-TR" sz="1900" dirty="0" err="1" smtClean="0"/>
              <a:t>grid</a:t>
            </a:r>
            <a:r>
              <a:rPr lang="tr-TR" sz="1900" dirty="0" smtClean="0"/>
              <a:t> kullanır. Ekran ne olursa olsun 12 kolon/sütun hep sabit kalır.</a:t>
            </a:r>
          </a:p>
          <a:p>
            <a:r>
              <a:rPr lang="tr-TR" sz="1900" dirty="0" smtClean="0"/>
              <a:t>Telefon ekranlarında her sütun daralacak. Büyük ekranlarda genişleyecek.</a:t>
            </a:r>
          </a:p>
          <a:p>
            <a:r>
              <a:rPr lang="tr-TR" sz="1900" dirty="0" err="1" smtClean="0"/>
              <a:t>Bootstrap</a:t>
            </a:r>
            <a:r>
              <a:rPr lang="tr-TR" sz="1900" dirty="0" smtClean="0"/>
              <a:t> içinde ayrıca kaç sütun kullanılacağı, hangi ekran boyutlarına uygun tasarlanacağı belirtilebilir.</a:t>
            </a:r>
          </a:p>
          <a:p>
            <a:r>
              <a:rPr lang="tr-TR" sz="1900" dirty="0" smtClean="0"/>
              <a:t>Bu işlemler CSS ile yapılır.</a:t>
            </a:r>
          </a:p>
          <a:p>
            <a:r>
              <a:rPr lang="tr-TR" sz="1900" dirty="0" smtClean="0"/>
              <a:t>Bir elementin boyutunu tanımlamak için CSS referansı ve kaç sütun kullanacağınızı belirtmeniz gerekir.</a:t>
            </a:r>
          </a:p>
          <a:p>
            <a:r>
              <a:rPr lang="tr-TR" sz="1900" dirty="0" smtClean="0"/>
              <a:t>Bir </a:t>
            </a:r>
            <a:r>
              <a:rPr lang="tr-TR" sz="1900" dirty="0" err="1" smtClean="0"/>
              <a:t>css</a:t>
            </a:r>
            <a:r>
              <a:rPr lang="tr-TR" sz="1900" dirty="0" smtClean="0"/>
              <a:t> sınıfı şu şekilde ifade edilir: “col-sm-6” Bu 6 sütunlu ve küçük ekranlı cihazları ve yukarısını destekleyeceği anlamına gelir.</a:t>
            </a:r>
          </a:p>
          <a:p>
            <a:r>
              <a:rPr lang="tr-TR" sz="1900" dirty="0" smtClean="0"/>
              <a:t>İstenildiğinde birden fazla kullanılabilir. </a:t>
            </a:r>
            <a:r>
              <a:rPr lang="tr-TR" sz="1900" dirty="0"/>
              <a:t>&lt;div </a:t>
            </a:r>
            <a:r>
              <a:rPr lang="tr-TR" sz="1900" dirty="0" err="1"/>
              <a:t>class</a:t>
            </a:r>
            <a:r>
              <a:rPr lang="tr-TR" sz="1900" dirty="0"/>
              <a:t>="col-xs-12 col-sm-6"&gt;&lt;/div&gt; </a:t>
            </a:r>
            <a:r>
              <a:rPr lang="tr-TR" sz="1900" dirty="0" smtClean="0"/>
              <a:t>Çok küçük cihazlarda 12, küçük cihazlarda 6 sütun.</a:t>
            </a:r>
            <a:endParaRPr lang="tr-TR" sz="1900" dirty="0"/>
          </a:p>
          <a:p>
            <a:endParaRPr lang="tr-TR" sz="1900" dirty="0" smtClean="0"/>
          </a:p>
        </p:txBody>
      </p:sp>
      <p:sp>
        <p:nvSpPr>
          <p:cNvPr id="6" name="Shape 273"/>
          <p:cNvSpPr/>
          <p:nvPr/>
        </p:nvSpPr>
        <p:spPr>
          <a:xfrm>
            <a:off x="195745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33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graphicFrame>
        <p:nvGraphicFramePr>
          <p:cNvPr id="7" name="İçerik Yer Tutucus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490508"/>
              </p:ext>
            </p:extLst>
          </p:nvPr>
        </p:nvGraphicFramePr>
        <p:xfrm>
          <a:off x="138751" y="1585449"/>
          <a:ext cx="8839200" cy="2433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09800"/>
                <a:gridCol w="2209800"/>
                <a:gridCol w="2209800"/>
                <a:gridCol w="2209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Minimum Destek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CSS Referansı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Örnek Cihaz</a:t>
                      </a:r>
                      <a:endParaRPr lang="tr-T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Genişlik (Piksel)</a:t>
                      </a:r>
                      <a:endParaRPr lang="tr-T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Çok küçük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/>
                        <a:t>none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Telefonlar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576’dan küçük</a:t>
                      </a:r>
                      <a:endParaRPr lang="tr-TR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Küçük</a:t>
                      </a:r>
                      <a:r>
                        <a:rPr lang="tr-TR" sz="1600" baseline="0" dirty="0" smtClean="0"/>
                        <a:t>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/>
                        <a:t>sm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Telefonlar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576 ya da daha büyük</a:t>
                      </a:r>
                      <a:endParaRPr lang="tr-TR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Orta boy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md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Tabletler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768 ya da daha büyük</a:t>
                      </a:r>
                      <a:endParaRPr lang="tr-TR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Büyük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 smtClean="0"/>
                        <a:t>lg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Laptoplar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992 ya da daha büyük</a:t>
                      </a:r>
                      <a:endParaRPr lang="tr-TR" sz="16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Çok</a:t>
                      </a:r>
                      <a:r>
                        <a:rPr lang="tr-TR" sz="1600" baseline="0" dirty="0" smtClean="0"/>
                        <a:t> büyük cihazlar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xl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Monitörler</a:t>
                      </a:r>
                      <a:endParaRPr lang="tr-T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smtClean="0"/>
                        <a:t>1200 ya da daha büyük</a:t>
                      </a:r>
                      <a:endParaRPr lang="tr-TR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Metin kutusu 7"/>
          <p:cNvSpPr txBox="1"/>
          <p:nvPr/>
        </p:nvSpPr>
        <p:spPr>
          <a:xfrm>
            <a:off x="1676400" y="4031810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 smtClean="0"/>
              <a:t>Cihazlar ve Boyutlar</a:t>
            </a:r>
            <a:endParaRPr lang="tr-TR" sz="240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651" y="4549775"/>
            <a:ext cx="3581400" cy="2005211"/>
          </a:xfrm>
          <a:prstGeom prst="rect">
            <a:avLst/>
          </a:prstGeom>
        </p:spPr>
      </p:pic>
      <p:sp>
        <p:nvSpPr>
          <p:cNvPr id="10" name="Shape 273"/>
          <p:cNvSpPr/>
          <p:nvPr/>
        </p:nvSpPr>
        <p:spPr>
          <a:xfrm>
            <a:off x="224178" y="59547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23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Tüm sayfalarımızda bulunacak bazı gereksinimlerimiz var.</a:t>
            </a:r>
          </a:p>
          <a:p>
            <a:r>
              <a:rPr lang="tr-TR" sz="2200" dirty="0" smtClean="0"/>
              <a:t>Sayfanın en üstünde Navigasyon çubuğu ve logomuz yer alacak.</a:t>
            </a:r>
          </a:p>
          <a:p>
            <a:r>
              <a:rPr lang="tr-TR" sz="2200" dirty="0" smtClean="0"/>
              <a:t>Sayfanın en altında telif hakları bilgisini gösterecek </a:t>
            </a:r>
            <a:r>
              <a:rPr lang="tr-TR" sz="2200" dirty="0" err="1" smtClean="0"/>
              <a:t>footer</a:t>
            </a:r>
            <a:r>
              <a:rPr lang="tr-TR" sz="2200" dirty="0" smtClean="0"/>
              <a:t>/alt bilgi yer alacak.</a:t>
            </a:r>
          </a:p>
          <a:p>
            <a:r>
              <a:rPr lang="tr-TR" sz="2200" dirty="0" smtClean="0"/>
              <a:t>Ortada ise içerik yer alacak. Sayfanın son hali aşağıdaki gibi olacak.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9000"/>
            <a:ext cx="3343275" cy="297180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3657600" y="3810000"/>
            <a:ext cx="1600200" cy="259200"/>
          </a:xfrm>
          <a:prstGeom prst="rect">
            <a:avLst/>
          </a:prstGeom>
          <a:solidFill>
            <a:srgbClr val="C6D4D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 dirty="0" smtClean="0"/>
              <a:t>Navigasyon Çubuğu</a:t>
            </a:r>
            <a:endParaRPr lang="tr-TR" sz="1200" dirty="0"/>
          </a:p>
        </p:txBody>
      </p:sp>
      <p:sp>
        <p:nvSpPr>
          <p:cNvPr id="9" name="Metin kutusu 8"/>
          <p:cNvSpPr txBox="1"/>
          <p:nvPr/>
        </p:nvSpPr>
        <p:spPr>
          <a:xfrm>
            <a:off x="3352800" y="4450200"/>
            <a:ext cx="2057400" cy="276999"/>
          </a:xfrm>
          <a:prstGeom prst="rect">
            <a:avLst/>
          </a:prstGeom>
          <a:solidFill>
            <a:srgbClr val="E5F0F7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 smtClean="0"/>
              <a:t>İçerik</a:t>
            </a:r>
            <a:endParaRPr lang="tr-TR" sz="12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664424" y="5057001"/>
            <a:ext cx="1600200" cy="276999"/>
          </a:xfrm>
          <a:prstGeom prst="rect">
            <a:avLst/>
          </a:prstGeom>
          <a:solidFill>
            <a:srgbClr val="C6D4DD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tr-TR" sz="1200" dirty="0" smtClean="0"/>
              <a:t>Footer/Alt Bilgi</a:t>
            </a:r>
            <a:endParaRPr lang="tr-TR" sz="1200" dirty="0"/>
          </a:p>
        </p:txBody>
      </p:sp>
      <p:sp>
        <p:nvSpPr>
          <p:cNvPr id="11" name="Shape 273"/>
          <p:cNvSpPr/>
          <p:nvPr/>
        </p:nvSpPr>
        <p:spPr>
          <a:xfrm>
            <a:off x="209393" y="60043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0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1" y="1431414"/>
            <a:ext cx="6761358" cy="4512186"/>
          </a:xfrm>
          <a:prstGeom prst="rect">
            <a:avLst/>
          </a:prstGeom>
        </p:spPr>
      </p:pic>
      <p:sp>
        <p:nvSpPr>
          <p:cNvPr id="7" name="Shape 273"/>
          <p:cNvSpPr/>
          <p:nvPr/>
        </p:nvSpPr>
        <p:spPr>
          <a:xfrm>
            <a:off x="224178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Metin kutusu 2"/>
          <p:cNvSpPr txBox="1"/>
          <p:nvPr/>
        </p:nvSpPr>
        <p:spPr>
          <a:xfrm>
            <a:off x="-152400" y="5883786"/>
            <a:ext cx="8390751" cy="669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1500" dirty="0" err="1" smtClean="0"/>
              <a:t>layout.pug</a:t>
            </a:r>
            <a:r>
              <a:rPr lang="tr-TR" sz="1500" dirty="0" smtClean="0"/>
              <a:t> dosyasına eklenecek kod</a:t>
            </a:r>
          </a:p>
          <a:p>
            <a:r>
              <a:rPr lang="tr-TR" sz="1500" b="1" dirty="0" smtClean="0"/>
              <a:t>body</a:t>
            </a:r>
            <a:r>
              <a:rPr lang="tr-TR" sz="1500" dirty="0" smtClean="0"/>
              <a:t> ile </a:t>
            </a:r>
            <a:r>
              <a:rPr lang="tr-TR" sz="1500" b="1" dirty="0" err="1" smtClean="0"/>
              <a:t>script</a:t>
            </a:r>
            <a:r>
              <a:rPr lang="tr-TR" sz="1500" b="1" dirty="0" smtClean="0"/>
              <a:t>(</a:t>
            </a:r>
            <a:r>
              <a:rPr lang="tr-TR" sz="1500" b="1" dirty="0" err="1" smtClean="0"/>
              <a:t>src</a:t>
            </a:r>
            <a:r>
              <a:rPr lang="tr-TR" sz="1500" b="1" dirty="0" smtClean="0"/>
              <a:t>='/</a:t>
            </a:r>
            <a:r>
              <a:rPr lang="tr-TR" sz="1500" b="1" dirty="0" err="1" smtClean="0"/>
              <a:t>javascripts</a:t>
            </a:r>
            <a:r>
              <a:rPr lang="tr-TR" sz="1500" b="1" dirty="0" smtClean="0"/>
              <a:t>/jquery-3.1.1.min.js') </a:t>
            </a:r>
            <a:r>
              <a:rPr lang="tr-TR" sz="1500" dirty="0" smtClean="0"/>
              <a:t>arasına eklenecek</a:t>
            </a:r>
            <a:endParaRPr lang="tr-TR" sz="1500" dirty="0"/>
          </a:p>
        </p:txBody>
      </p:sp>
    </p:spTree>
    <p:extLst>
      <p:ext uri="{BB962C8B-B14F-4D97-AF65-F5344CB8AC3E}">
        <p14:creationId xmlns:p14="http://schemas.microsoft.com/office/powerpoint/2010/main" val="99921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b="1" dirty="0" err="1"/>
              <a:t>v</a:t>
            </a:r>
            <a:r>
              <a:rPr lang="tr-TR" sz="2200" b="1" dirty="0" err="1" smtClean="0"/>
              <a:t>iewport</a:t>
            </a:r>
            <a:r>
              <a:rPr lang="tr-TR" sz="2200" b="1" dirty="0" smtClean="0"/>
              <a:t>: </a:t>
            </a:r>
            <a:r>
              <a:rPr lang="tr-TR" sz="2200" dirty="0" smtClean="0"/>
              <a:t>web sayfasının kullanıcıya görünen kısmını ifade eder. Kullanılan cihaza göre görünüm değişir.</a:t>
            </a:r>
          </a:p>
          <a:p>
            <a:r>
              <a:rPr lang="tr-TR" sz="2200" dirty="0" err="1"/>
              <a:t>v</a:t>
            </a:r>
            <a:r>
              <a:rPr lang="tr-TR" sz="2200" dirty="0" err="1" smtClean="0"/>
              <a:t>iewport</a:t>
            </a:r>
            <a:r>
              <a:rPr lang="tr-TR" sz="2200" dirty="0" smtClean="0"/>
              <a:t> ayarı meta etiketi içinde yapılır.</a:t>
            </a:r>
          </a:p>
          <a:p>
            <a:r>
              <a:rPr lang="tr-TR" sz="2000" b="1" dirty="0" err="1" smtClean="0"/>
              <a:t>width</a:t>
            </a:r>
            <a:r>
              <a:rPr lang="tr-TR" sz="2000" b="1" dirty="0" smtClean="0"/>
              <a:t>=</a:t>
            </a:r>
            <a:r>
              <a:rPr lang="tr-TR" sz="2000" b="1" dirty="0" err="1" smtClean="0"/>
              <a:t>device-width</a:t>
            </a:r>
            <a:r>
              <a:rPr lang="tr-TR" sz="2000" dirty="0" smtClean="0"/>
              <a:t> komutu sayfa boyutunun cihaz boyutuna ayarlanmasını sağlar.</a:t>
            </a:r>
            <a:endParaRPr lang="tr-TR" sz="2200" dirty="0" smtClean="0"/>
          </a:p>
          <a:p>
            <a:r>
              <a:rPr lang="tr-TR" sz="2000" b="1" dirty="0" err="1" smtClean="0"/>
              <a:t>initial-scale</a:t>
            </a:r>
            <a:r>
              <a:rPr lang="tr-TR" sz="2000" b="1" dirty="0" smtClean="0"/>
              <a:t>=1.0</a:t>
            </a:r>
            <a:r>
              <a:rPr lang="tr-TR" sz="2000" dirty="0" smtClean="0"/>
              <a:t> sayfanın ilk yüklendiğinde ne kadar yakınlaşması(</a:t>
            </a:r>
            <a:r>
              <a:rPr lang="tr-TR" sz="2000" dirty="0" err="1" smtClean="0"/>
              <a:t>zoom</a:t>
            </a:r>
            <a:r>
              <a:rPr lang="tr-TR" sz="2000" dirty="0"/>
              <a:t>)</a:t>
            </a:r>
            <a:r>
              <a:rPr lang="tr-TR" sz="2000" dirty="0" smtClean="0"/>
              <a:t> gerektiğini söyler.</a:t>
            </a:r>
          </a:p>
          <a:p>
            <a:r>
              <a:rPr lang="tr-TR" sz="2000" b="1" dirty="0" smtClean="0"/>
              <a:t>.</a:t>
            </a:r>
            <a:r>
              <a:rPr lang="tr-TR" sz="2000" b="1" dirty="0" err="1" smtClean="0"/>
              <a:t>container</a:t>
            </a:r>
            <a:r>
              <a:rPr lang="tr-TR" sz="2000" b="1" dirty="0"/>
              <a:t>: </a:t>
            </a:r>
            <a:r>
              <a:rPr lang="tr-TR" sz="2000" dirty="0"/>
              <a:t>Bootstrap site içeriğini </a:t>
            </a:r>
            <a:r>
              <a:rPr lang="tr-TR" sz="2000" dirty="0" smtClean="0"/>
              <a:t>kaplayan bir taşıyıcıdır. Sabit genişliktedir. Doğru hizalama için satırlar konteynır içinde yer almalıdır.</a:t>
            </a:r>
          </a:p>
          <a:p>
            <a:r>
              <a:rPr lang="tr-TR" sz="2000" b="1" dirty="0"/>
              <a:t>.</a:t>
            </a:r>
            <a:r>
              <a:rPr lang="tr-TR" sz="2000" b="1" dirty="0" err="1" smtClean="0"/>
              <a:t>container-fluid</a:t>
            </a:r>
            <a:r>
              <a:rPr lang="tr-TR" sz="2000" b="1" dirty="0" smtClean="0"/>
              <a:t>: </a:t>
            </a:r>
            <a:r>
              <a:rPr lang="tr-TR" sz="2000" dirty="0" smtClean="0"/>
              <a:t>Tam genişlikte içerik için kullanılır.</a:t>
            </a:r>
          </a:p>
          <a:p>
            <a:r>
              <a:rPr lang="tr-TR" sz="2000" b="1" dirty="0" err="1"/>
              <a:t>navbar-header</a:t>
            </a:r>
            <a:r>
              <a:rPr lang="tr-TR" sz="2000" dirty="0"/>
              <a:t>  sınıfı ise “marka” bilgisini içerir ki buraya şirket adınızı yazabilir veya logonuzu </a:t>
            </a:r>
            <a:r>
              <a:rPr lang="tr-TR" sz="2000" dirty="0" smtClean="0"/>
              <a:t>koyabilirsiniz.</a:t>
            </a:r>
            <a:endParaRPr lang="tr-TR" sz="2200" dirty="0" smtClean="0"/>
          </a:p>
          <a:p>
            <a:endParaRPr lang="tr-TR" sz="2200" dirty="0" smtClean="0"/>
          </a:p>
        </p:txBody>
      </p:sp>
      <p:sp>
        <p:nvSpPr>
          <p:cNvPr id="11" name="Shape 273"/>
          <p:cNvSpPr/>
          <p:nvPr/>
        </p:nvSpPr>
        <p:spPr>
          <a:xfrm>
            <a:off x="209393" y="60043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30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 smtClean="0"/>
              <a:t>Arayüz</a:t>
            </a:r>
            <a:r>
              <a:rPr lang="en-US" sz="3200" dirty="0" smtClean="0"/>
              <a:t> </a:t>
            </a:r>
            <a:r>
              <a:rPr lang="en-US" sz="3200" dirty="0" err="1" smtClean="0"/>
              <a:t>Oluşturma</a:t>
            </a:r>
            <a:endParaRPr lang="en-US" sz="32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0" y="1834127"/>
            <a:ext cx="4536112" cy="434681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100" y="1816921"/>
            <a:ext cx="2298823" cy="4080412"/>
          </a:xfrm>
          <a:prstGeom prst="rect">
            <a:avLst/>
          </a:prstGeom>
        </p:spPr>
      </p:pic>
      <p:sp>
        <p:nvSpPr>
          <p:cNvPr id="6" name="Shape 273"/>
          <p:cNvSpPr/>
          <p:nvPr/>
        </p:nvSpPr>
        <p:spPr>
          <a:xfrm>
            <a:off x="224177" y="592791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2988" y="1293701"/>
            <a:ext cx="174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Masaüstü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923690" y="1310907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Mobil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7299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 smtClean="0"/>
              <a:t>Oluşturma</a:t>
            </a:r>
            <a:endParaRPr lang="en-US" sz="3200" dirty="0"/>
          </a:p>
        </p:txBody>
      </p:sp>
      <p:sp>
        <p:nvSpPr>
          <p:cNvPr id="40" name="Metin kutusu 39"/>
          <p:cNvSpPr txBox="1"/>
          <p:nvPr/>
        </p:nvSpPr>
        <p:spPr>
          <a:xfrm>
            <a:off x="2034137" y="5638800"/>
            <a:ext cx="5281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Anasayfa</a:t>
            </a:r>
            <a:r>
              <a:rPr lang="tr-TR" dirty="0" smtClean="0"/>
              <a:t> Tasarımı</a:t>
            </a:r>
            <a:endParaRPr lang="tr-TR" dirty="0"/>
          </a:p>
        </p:txBody>
      </p:sp>
      <p:sp>
        <p:nvSpPr>
          <p:cNvPr id="41" name="Shape 273"/>
          <p:cNvSpPr/>
          <p:nvPr/>
        </p:nvSpPr>
        <p:spPr>
          <a:xfrm>
            <a:off x="202568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4600"/>
            <a:ext cx="9144000" cy="435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views</a:t>
            </a:r>
            <a:r>
              <a:rPr lang="tr-TR" dirty="0" smtClean="0"/>
              <a:t>” klasöründe mekanları listelemek için “mekanlar-</a:t>
            </a:r>
            <a:r>
              <a:rPr lang="tr-TR" dirty="0" err="1" smtClean="0"/>
              <a:t>liste.pug</a:t>
            </a:r>
            <a:r>
              <a:rPr lang="tr-TR" dirty="0" smtClean="0"/>
              <a:t>” isimli dosya oluşturun.</a:t>
            </a:r>
          </a:p>
          <a:p>
            <a:r>
              <a:rPr lang="tr-TR" dirty="0" smtClean="0"/>
              <a:t>2. adımda bu dosyayı </a:t>
            </a:r>
            <a:r>
              <a:rPr lang="tr-TR" dirty="0" err="1" smtClean="0"/>
              <a:t>controller’a</a:t>
            </a:r>
            <a:r>
              <a:rPr lang="tr-TR" dirty="0" smtClean="0"/>
              <a:t> tanıtmamız gerekecek.</a:t>
            </a:r>
          </a:p>
          <a:p>
            <a:r>
              <a:rPr lang="tr-TR" dirty="0" err="1" smtClean="0"/>
              <a:t>controller</a:t>
            </a:r>
            <a:r>
              <a:rPr lang="tr-TR" dirty="0" smtClean="0"/>
              <a:t> 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controllers</a:t>
            </a:r>
            <a:r>
              <a:rPr lang="tr-TR" dirty="0" smtClean="0"/>
              <a:t>” içinde </a:t>
            </a:r>
            <a:r>
              <a:rPr lang="tr-TR" dirty="0" err="1" smtClean="0"/>
              <a:t>mekanlar.js</a:t>
            </a:r>
            <a:r>
              <a:rPr lang="tr-TR" dirty="0" smtClean="0"/>
              <a:t> dosyasında.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Bir sonraki aşama içeriğin oluşturulması ve birkaç mekanın eklenmesi.</a:t>
            </a:r>
          </a:p>
          <a:p>
            <a:r>
              <a:rPr lang="tr-TR" dirty="0" smtClean="0"/>
              <a:t>mekanlar-</a:t>
            </a:r>
            <a:r>
              <a:rPr lang="tr-TR" dirty="0" err="1" smtClean="0"/>
              <a:t>liste.pug</a:t>
            </a:r>
            <a:r>
              <a:rPr lang="tr-TR" dirty="0" smtClean="0"/>
              <a:t> dosyasına gidin ve listeleme işlemlerini gerçekleştiren kodu yazın.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34" y="3505200"/>
            <a:ext cx="8623300" cy="1206500"/>
          </a:xfrm>
          <a:prstGeom prst="rect">
            <a:avLst/>
          </a:prstGeom>
        </p:spPr>
      </p:pic>
      <p:sp>
        <p:nvSpPr>
          <p:cNvPr id="6" name="Shape 273"/>
          <p:cNvSpPr/>
          <p:nvPr/>
        </p:nvSpPr>
        <p:spPr>
          <a:xfrm>
            <a:off x="259434" y="595472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1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631" y="1447800"/>
            <a:ext cx="4955357" cy="4754561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219200" y="6202361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800" dirty="0" smtClean="0"/>
              <a:t>Mekan Listeleme Kodu</a:t>
            </a:r>
            <a:endParaRPr lang="tr-TR" sz="1800" dirty="0"/>
          </a:p>
        </p:txBody>
      </p:sp>
      <p:sp>
        <p:nvSpPr>
          <p:cNvPr id="6" name="Shape 273"/>
          <p:cNvSpPr/>
          <p:nvPr/>
        </p:nvSpPr>
        <p:spPr>
          <a:xfrm>
            <a:off x="226453" y="61894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86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8677" y="2271370"/>
            <a:ext cx="1524773" cy="1577992"/>
            <a:chOff x="1438237" y="2270832"/>
            <a:chExt cx="2033030" cy="2103987"/>
          </a:xfrm>
        </p:grpSpPr>
        <p:sp>
          <p:nvSpPr>
            <p:cNvPr id="71" name="TextBox 70"/>
            <p:cNvSpPr txBox="1"/>
            <p:nvPr/>
          </p:nvSpPr>
          <p:spPr>
            <a:xfrm>
              <a:off x="1438237" y="2270832"/>
              <a:ext cx="2033030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Express’te</a:t>
              </a:r>
              <a:r>
                <a:rPr lang="en-US" sz="1500" dirty="0" smtClean="0"/>
                <a:t> Rota</a:t>
              </a:r>
            </a:p>
            <a:p>
              <a:r>
                <a:rPr lang="en-US" sz="1500" dirty="0" err="1" smtClean="0"/>
                <a:t>Tanımlama</a:t>
              </a:r>
              <a:endParaRPr lang="en-US" sz="15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819622" y="3513048"/>
              <a:ext cx="1651645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smtClean="0"/>
                <a:t>Ana </a:t>
              </a:r>
              <a:r>
                <a:rPr lang="en-US" sz="1500" dirty="0" err="1" smtClean="0"/>
                <a:t>Arayüzü</a:t>
              </a:r>
              <a:endParaRPr lang="en-US" sz="1500" dirty="0" smtClean="0"/>
            </a:p>
            <a:p>
              <a:r>
                <a:rPr lang="en-US" sz="1500" dirty="0" err="1" smtClean="0"/>
                <a:t>Oluşturma</a:t>
              </a:r>
              <a:endParaRPr lang="en-US" sz="15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01070" y="2227526"/>
            <a:ext cx="2248367" cy="1665293"/>
            <a:chOff x="991969" y="2212375"/>
            <a:chExt cx="2997823" cy="2220390"/>
          </a:xfrm>
        </p:grpSpPr>
        <p:sp>
          <p:nvSpPr>
            <p:cNvPr id="81" name="TextBox 80"/>
            <p:cNvSpPr txBox="1"/>
            <p:nvPr/>
          </p:nvSpPr>
          <p:spPr>
            <a:xfrm>
              <a:off x="991969" y="2212375"/>
              <a:ext cx="2997823" cy="8104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400" dirty="0" err="1" smtClean="0"/>
                <a:t>Temel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Controller’ların</a:t>
              </a:r>
              <a:endParaRPr lang="en-US" sz="1400" dirty="0" smtClean="0"/>
            </a:p>
            <a:p>
              <a:r>
                <a:rPr lang="en-US" sz="1400" dirty="0" err="1" smtClean="0"/>
                <a:t>Oluşturulması</a:t>
              </a:r>
              <a:endParaRPr lang="en-US" sz="14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782353" y="3570994"/>
              <a:ext cx="2207439" cy="861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34289" tIns="34289" rIns="34289" bIns="34289" numCol="1" anchor="b">
              <a:spAutoFit/>
            </a:bodyPr>
            <a:lstStyle>
              <a:defPPr>
                <a:defRPr lang="fr-FR"/>
              </a:defPPr>
              <a:lvl1pPr algn="r">
                <a:defRPr b="1">
                  <a:solidFill>
                    <a:srgbClr val="595959"/>
                  </a:solidFill>
                  <a:latin typeface="+mj-lt"/>
                </a:defRPr>
              </a:lvl1pPr>
            </a:lstStyle>
            <a:p>
              <a:r>
                <a:rPr lang="en-US" sz="1500" dirty="0" err="1" smtClean="0"/>
                <a:t>Diğer</a:t>
              </a:r>
              <a:r>
                <a:rPr lang="en-US" sz="1500" dirty="0" smtClean="0"/>
                <a:t> </a:t>
              </a:r>
              <a:r>
                <a:rPr lang="en-US" sz="1500" dirty="0" err="1" smtClean="0"/>
                <a:t>Arayüzlerin</a:t>
              </a:r>
              <a:endParaRPr lang="en-US" sz="1500" dirty="0"/>
            </a:p>
            <a:p>
              <a:r>
                <a:rPr lang="en-US" sz="1500" dirty="0" err="1" smtClean="0"/>
                <a:t>Oluşturulması</a:t>
              </a:r>
              <a:endParaRPr lang="en-US" sz="1500" dirty="0"/>
            </a:p>
          </p:txBody>
        </p: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  <p:sp>
        <p:nvSpPr>
          <p:cNvPr id="63" name="Shape 276"/>
          <p:cNvSpPr/>
          <p:nvPr/>
        </p:nvSpPr>
        <p:spPr>
          <a:xfrm>
            <a:off x="4186578" y="545696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smtClean="0">
                <a:solidFill>
                  <a:srgbClr val="FFFFFF"/>
                </a:solidFill>
                <a:latin typeface="+mj-lt"/>
              </a:rPr>
              <a:t>05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775939" y="5402712"/>
            <a:ext cx="241999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pPr algn="l"/>
            <a:r>
              <a:rPr lang="en-US" sz="1500" dirty="0" err="1"/>
              <a:t>Uygulama</a:t>
            </a:r>
            <a:r>
              <a:rPr lang="en-US" sz="1500" dirty="0"/>
              <a:t> </a:t>
            </a:r>
            <a:r>
              <a:rPr lang="en-US" sz="1500" dirty="0" err="1" smtClean="0"/>
              <a:t>Dosyaları</a:t>
            </a:r>
            <a:r>
              <a:rPr lang="en-US" sz="1500" dirty="0" smtClean="0"/>
              <a:t> </a:t>
            </a:r>
            <a:r>
              <a:rPr lang="en-US" sz="1500" dirty="0" err="1" smtClean="0"/>
              <a:t>Ve</a:t>
            </a:r>
            <a:endParaRPr lang="en-US" sz="1500" dirty="0"/>
          </a:p>
          <a:p>
            <a:pPr algn="l"/>
            <a:r>
              <a:rPr lang="en-US" sz="1500" dirty="0" err="1" smtClean="0"/>
              <a:t>Önemli</a:t>
            </a:r>
            <a:r>
              <a:rPr lang="en-US" sz="1500" dirty="0" smtClean="0"/>
              <a:t> </a:t>
            </a:r>
            <a:r>
              <a:rPr lang="en-US" sz="1500" dirty="0" err="1" smtClean="0"/>
              <a:t>Linkler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8" y="2071415"/>
            <a:ext cx="8560432" cy="2382419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2971800" y="4953594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Masaüstü Görünüm</a:t>
            </a:r>
            <a:endParaRPr lang="tr-TR" sz="2000" dirty="0"/>
          </a:p>
        </p:txBody>
      </p:sp>
      <p:sp>
        <p:nvSpPr>
          <p:cNvPr id="7" name="Shape 273"/>
          <p:cNvSpPr/>
          <p:nvPr/>
        </p:nvSpPr>
        <p:spPr>
          <a:xfrm>
            <a:off x="224178" y="635820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9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571997"/>
            <a:ext cx="6096000" cy="584775"/>
          </a:xfrm>
        </p:spPr>
        <p:txBody>
          <a:bodyPr/>
          <a:lstStyle/>
          <a:p>
            <a:r>
              <a:rPr lang="en-US" sz="3200" dirty="0" err="1"/>
              <a:t>Arayüz</a:t>
            </a:r>
            <a:r>
              <a:rPr lang="en-US" sz="3200" dirty="0"/>
              <a:t> </a:t>
            </a:r>
            <a:r>
              <a:rPr lang="en-US" sz="3200" dirty="0" err="1"/>
              <a:t>Oluşturma</a:t>
            </a:r>
            <a:endParaRPr lang="en-US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2895600" y="6190477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smtClean="0"/>
              <a:t>Mobil Görünüm</a:t>
            </a:r>
            <a:endParaRPr lang="tr-TR" sz="2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06" y="1397000"/>
            <a:ext cx="2832788" cy="4818877"/>
          </a:xfrm>
          <a:prstGeom prst="rect">
            <a:avLst/>
          </a:prstGeom>
        </p:spPr>
      </p:pic>
      <p:sp>
        <p:nvSpPr>
          <p:cNvPr id="9" name="Shape 273"/>
          <p:cNvSpPr/>
          <p:nvPr/>
        </p:nvSpPr>
        <p:spPr>
          <a:xfrm>
            <a:off x="224178" y="62008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818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 smtClean="0"/>
              <a:t>Arayüzlerin</a:t>
            </a:r>
            <a:r>
              <a:rPr lang="en-US" sz="2400" dirty="0" smtClean="0"/>
              <a:t> </a:t>
            </a:r>
            <a:r>
              <a:rPr lang="en-US" sz="2400" dirty="0" err="1" smtClean="0"/>
              <a:t>Oluşturulması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 smtClean="0"/>
              <a:t>Diğer </a:t>
            </a:r>
            <a:r>
              <a:rPr lang="tr-TR" sz="1800" dirty="0" err="1" smtClean="0"/>
              <a:t>arayüzlerde</a:t>
            </a:r>
            <a:r>
              <a:rPr lang="tr-TR" sz="1800" dirty="0" smtClean="0"/>
              <a:t> yer alacak sayfalar:</a:t>
            </a:r>
          </a:p>
          <a:p>
            <a:pPr lvl="1"/>
            <a:r>
              <a:rPr lang="tr-TR" sz="1800" dirty="0" smtClean="0"/>
              <a:t>Mekan Detayları, Yorum Ekleme, Hakkında</a:t>
            </a:r>
          </a:p>
          <a:p>
            <a:r>
              <a:rPr lang="tr-TR" sz="1800" b="1" dirty="0" smtClean="0"/>
              <a:t>Detay Sayfası:</a:t>
            </a:r>
          </a:p>
          <a:p>
            <a:pPr lvl="1"/>
            <a:r>
              <a:rPr lang="tr-TR" sz="1800" dirty="0" smtClean="0"/>
              <a:t>İsim, Adres, Yıldız Sayısı, Açılış Kapanış Saatleri, Harita, Neler Var</a:t>
            </a:r>
          </a:p>
          <a:p>
            <a:r>
              <a:rPr lang="tr-TR" sz="1800" b="1" dirty="0" smtClean="0"/>
              <a:t>Yorum Ekleme Sayfası:</a:t>
            </a:r>
          </a:p>
          <a:p>
            <a:pPr lvl="1"/>
            <a:r>
              <a:rPr lang="tr-TR" sz="1800" dirty="0" smtClean="0"/>
              <a:t>Yıldız Sayısı, Yorum Yapanın Adı, Yorum Tarihi, Yorum Metni, Yorum Ekle Düğmesi</a:t>
            </a:r>
          </a:p>
          <a:p>
            <a:r>
              <a:rPr lang="tr-TR" sz="1800" b="1" dirty="0" smtClean="0"/>
              <a:t>Hakkında Sayfası: </a:t>
            </a:r>
            <a:r>
              <a:rPr lang="tr-TR" sz="1800" dirty="0" smtClean="0"/>
              <a:t>Sadece bilgi metni içeren bir sayfa</a:t>
            </a:r>
          </a:p>
          <a:p>
            <a:r>
              <a:rPr lang="tr-TR" sz="1800" dirty="0" smtClean="0"/>
              <a:t>İlk aşama olarak </a:t>
            </a:r>
            <a:r>
              <a:rPr lang="tr-TR" sz="1800" dirty="0" err="1" smtClean="0"/>
              <a:t>controller</a:t>
            </a:r>
            <a:r>
              <a:rPr lang="tr-TR" sz="1800" dirty="0" smtClean="0"/>
              <a:t> güncellenmeli. “</a:t>
            </a:r>
            <a:r>
              <a:rPr lang="tr-TR" sz="1800" dirty="0" err="1" smtClean="0"/>
              <a:t>app_server</a:t>
            </a:r>
            <a:r>
              <a:rPr lang="tr-TR" sz="1800" dirty="0" smtClean="0"/>
              <a:t>/</a:t>
            </a:r>
            <a:r>
              <a:rPr lang="tr-TR" sz="1800" dirty="0" err="1" smtClean="0"/>
              <a:t>controllers</a:t>
            </a:r>
            <a:r>
              <a:rPr lang="tr-TR" sz="1800" dirty="0" smtClean="0"/>
              <a:t>/</a:t>
            </a:r>
            <a:r>
              <a:rPr lang="tr-TR" sz="1800" dirty="0" err="1" smtClean="0"/>
              <a:t>mekanlar.js</a:t>
            </a:r>
            <a:r>
              <a:rPr lang="tr-TR" sz="1800" dirty="0" smtClean="0"/>
              <a:t>” dosyasını aşağıdaki gibi güncelleyin.</a:t>
            </a:r>
          </a:p>
          <a:p>
            <a:endParaRPr lang="tr-TR" sz="2000" dirty="0"/>
          </a:p>
          <a:p>
            <a:endParaRPr lang="tr-TR" sz="2000" dirty="0" smtClean="0"/>
          </a:p>
          <a:p>
            <a:endParaRPr lang="tr-TR" sz="2000" dirty="0" smtClean="0"/>
          </a:p>
          <a:p>
            <a:r>
              <a:rPr lang="tr-TR" sz="1800" dirty="0" err="1"/>
              <a:t>Controller’a</a:t>
            </a:r>
            <a:r>
              <a:rPr lang="tr-TR" sz="1800" dirty="0"/>
              <a:t> ait </a:t>
            </a:r>
            <a:r>
              <a:rPr lang="tr-TR" sz="1800" dirty="0" err="1"/>
              <a:t>arayüz</a:t>
            </a:r>
            <a:r>
              <a:rPr lang="tr-TR" sz="1800" dirty="0"/>
              <a:t> sayfasını oluşturun. “</a:t>
            </a:r>
            <a:r>
              <a:rPr lang="tr-TR" sz="1800" dirty="0" err="1" smtClean="0"/>
              <a:t>app_server</a:t>
            </a:r>
            <a:r>
              <a:rPr lang="tr-TR" sz="1800" dirty="0" smtClean="0"/>
              <a:t>/</a:t>
            </a:r>
            <a:r>
              <a:rPr lang="tr-TR" sz="1800" dirty="0" err="1" smtClean="0"/>
              <a:t>views</a:t>
            </a:r>
            <a:r>
              <a:rPr lang="tr-TR" sz="1800" dirty="0" smtClean="0"/>
              <a:t>/mekan-</a:t>
            </a:r>
            <a:r>
              <a:rPr lang="tr-TR" sz="1800" dirty="0" err="1" smtClean="0"/>
              <a:t>detay.jade</a:t>
            </a:r>
            <a:r>
              <a:rPr lang="tr-TR" sz="1800" dirty="0" smtClean="0"/>
              <a:t>” </a:t>
            </a:r>
            <a:r>
              <a:rPr lang="tr-TR" sz="1800" dirty="0"/>
              <a:t>dosyası oluşturulacak.</a:t>
            </a:r>
          </a:p>
          <a:p>
            <a:endParaRPr lang="tr-TR" dirty="0" smtClean="0"/>
          </a:p>
          <a:p>
            <a:pPr lvl="1"/>
            <a:endParaRPr lang="tr-TR" dirty="0"/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0" y="4724400"/>
            <a:ext cx="5671820" cy="744075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012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71600"/>
            <a:ext cx="5531935" cy="4908201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10530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90800" y="6198513"/>
            <a:ext cx="23470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/>
              <a:t>m</a:t>
            </a:r>
            <a:r>
              <a:rPr lang="en-US" sz="2200" dirty="0" err="1" smtClean="0"/>
              <a:t>ekan-detay.pug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797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9" y="1405907"/>
            <a:ext cx="6981332" cy="4687141"/>
          </a:xfrm>
          <a:prstGeom prst="rect">
            <a:avLst/>
          </a:prstGeom>
        </p:spPr>
      </p:pic>
      <p:sp>
        <p:nvSpPr>
          <p:cNvPr id="6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8260" y="6093049"/>
            <a:ext cx="33521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/>
              <a:t>mekan-detay.pug</a:t>
            </a:r>
            <a:r>
              <a:rPr lang="en-US" sz="2200" dirty="0" smtClean="0"/>
              <a:t> </a:t>
            </a:r>
            <a:r>
              <a:rPr lang="en-US" sz="2200" dirty="0" err="1" smtClean="0"/>
              <a:t>devamı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579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Arayüzlerin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2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93" y="1441641"/>
            <a:ext cx="7888241" cy="4600889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876393" y="6067111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Masaüstü Görünüm</a:t>
            </a:r>
            <a:endParaRPr lang="tr-TR" sz="2000" dirty="0"/>
          </a:p>
        </p:txBody>
      </p:sp>
      <p:sp>
        <p:nvSpPr>
          <p:cNvPr id="7" name="Shape 279"/>
          <p:cNvSpPr/>
          <p:nvPr/>
        </p:nvSpPr>
        <p:spPr>
          <a:xfrm>
            <a:off x="273082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507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8132928" cy="461665"/>
          </a:xfrm>
        </p:spPr>
        <p:txBody>
          <a:bodyPr/>
          <a:lstStyle/>
          <a:p>
            <a:r>
              <a:rPr lang="en-US" sz="2400" dirty="0" err="1"/>
              <a:t>Diğer</a:t>
            </a:r>
            <a:r>
              <a:rPr lang="en-US" sz="2400" dirty="0"/>
              <a:t> </a:t>
            </a:r>
            <a:r>
              <a:rPr lang="en-US" sz="2400" dirty="0" err="1"/>
              <a:t>Arayüzlerin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2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2876392" y="6199486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/>
              <a:t>Mobil Görünüm</a:t>
            </a:r>
            <a:endParaRPr lang="tr-TR" sz="20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06164"/>
            <a:ext cx="2724370" cy="454393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350" y="1422742"/>
            <a:ext cx="2631285" cy="4510774"/>
          </a:xfrm>
          <a:prstGeom prst="rect">
            <a:avLst/>
          </a:prstGeom>
        </p:spPr>
      </p:pic>
      <p:sp>
        <p:nvSpPr>
          <p:cNvPr id="9" name="Shape 279"/>
          <p:cNvSpPr/>
          <p:nvPr/>
        </p:nvSpPr>
        <p:spPr>
          <a:xfrm>
            <a:off x="245786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301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 smtClean="0"/>
              <a:t>Mekan detayları ile ilgili sayfayı tamamlamış olduk.</a:t>
            </a:r>
          </a:p>
          <a:p>
            <a:r>
              <a:rPr lang="tr-TR" sz="2200" dirty="0" smtClean="0"/>
              <a:t>Bir sonraki sayfa “Yorum Ekle” sayfası.</a:t>
            </a:r>
          </a:p>
          <a:p>
            <a:r>
              <a:rPr lang="tr-TR" sz="2200" dirty="0" smtClean="0"/>
              <a:t>İlk yapmamız gereken gerekli </a:t>
            </a:r>
            <a:r>
              <a:rPr lang="tr-TR" sz="2200" dirty="0" err="1" smtClean="0"/>
              <a:t>controller’ı</a:t>
            </a:r>
            <a:r>
              <a:rPr lang="tr-TR" sz="2200" dirty="0" smtClean="0"/>
              <a:t> ”</a:t>
            </a:r>
            <a:r>
              <a:rPr lang="tr-TR" sz="2200" dirty="0" err="1" smtClean="0"/>
              <a:t>mekanlar.js</a:t>
            </a:r>
            <a:r>
              <a:rPr lang="tr-TR" sz="2200" dirty="0" smtClean="0"/>
              <a:t>” dosyasına aşağıdaki gibi eklemek.</a:t>
            </a:r>
          </a:p>
          <a:p>
            <a:endParaRPr lang="tr-TR" sz="2200" dirty="0"/>
          </a:p>
          <a:p>
            <a:endParaRPr lang="tr-TR" sz="2200" dirty="0" smtClean="0"/>
          </a:p>
          <a:p>
            <a:r>
              <a:rPr lang="tr-TR" sz="2200" dirty="0" smtClean="0"/>
              <a:t>Sonrasında bu </a:t>
            </a:r>
            <a:r>
              <a:rPr lang="tr-TR" sz="2200" dirty="0" err="1" smtClean="0"/>
              <a:t>controller’ın</a:t>
            </a:r>
            <a:r>
              <a:rPr lang="tr-TR" sz="2200" dirty="0" smtClean="0"/>
              <a:t> yönettiği “yorum-</a:t>
            </a:r>
            <a:r>
              <a:rPr lang="tr-TR" sz="2200" dirty="0" err="1" smtClean="0"/>
              <a:t>ekle.pug</a:t>
            </a:r>
            <a:r>
              <a:rPr lang="tr-TR" sz="2200" dirty="0" smtClean="0"/>
              <a:t>” sayfası oluşturulmalıdır.</a:t>
            </a:r>
          </a:p>
          <a:p>
            <a:r>
              <a:rPr lang="tr-TR" sz="2200" dirty="0" smtClean="0"/>
              <a:t>Hakkında sayfası içinde ”</a:t>
            </a:r>
            <a:r>
              <a:rPr lang="tr-TR" sz="2200" dirty="0" err="1" smtClean="0"/>
              <a:t>digerleri.js</a:t>
            </a:r>
            <a:r>
              <a:rPr lang="tr-TR" sz="2200" dirty="0" smtClean="0"/>
              <a:t>” dosyasında </a:t>
            </a:r>
            <a:r>
              <a:rPr lang="tr-TR" sz="2200" dirty="0" err="1" smtClean="0"/>
              <a:t>controller</a:t>
            </a:r>
            <a:r>
              <a:rPr lang="tr-TR" sz="2200" dirty="0" smtClean="0"/>
              <a:t> tanımlanır. Sonrasında da “</a:t>
            </a:r>
            <a:r>
              <a:rPr lang="tr-TR" sz="2200" dirty="0" err="1" smtClean="0"/>
              <a:t>hakkinda.pug</a:t>
            </a:r>
            <a:r>
              <a:rPr lang="tr-TR" sz="2200" dirty="0" smtClean="0"/>
              <a:t>” dosyası oluşturulur.</a:t>
            </a:r>
          </a:p>
          <a:p>
            <a:endParaRPr lang="tr-TR" sz="2200" dirty="0" smtClean="0"/>
          </a:p>
          <a:p>
            <a:endParaRPr lang="tr-TR" sz="2200" dirty="0" smtClean="0"/>
          </a:p>
          <a:p>
            <a:endParaRPr lang="tr-TR" sz="2200" dirty="0" smtClean="0"/>
          </a:p>
          <a:p>
            <a:endParaRPr lang="tr-TR" sz="2200" dirty="0" smtClean="0"/>
          </a:p>
          <a:p>
            <a:endParaRPr lang="tr-TR" sz="2200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" y="2895600"/>
            <a:ext cx="7353300" cy="86360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1" y="5283200"/>
            <a:ext cx="6692900" cy="1054100"/>
          </a:xfrm>
          <a:prstGeom prst="rect">
            <a:avLst/>
          </a:prstGeom>
        </p:spPr>
      </p:pic>
      <p:sp>
        <p:nvSpPr>
          <p:cNvPr id="13" name="Shape 279"/>
          <p:cNvSpPr/>
          <p:nvPr/>
        </p:nvSpPr>
        <p:spPr>
          <a:xfrm>
            <a:off x="244649" y="632662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336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58" y="1450604"/>
            <a:ext cx="6656690" cy="456919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540599" y="6147488"/>
            <a:ext cx="67317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Yorum Ekle Sayfası Kodu (yorum-</a:t>
            </a:r>
            <a:r>
              <a:rPr lang="tr-TR" sz="2200" dirty="0" err="1" smtClean="0"/>
              <a:t>ekle.pug</a:t>
            </a:r>
            <a:r>
              <a:rPr lang="tr-TR" sz="2200" dirty="0" smtClean="0"/>
              <a:t>)</a:t>
            </a:r>
            <a:endParaRPr lang="tr-TR" sz="2200" dirty="0"/>
          </a:p>
        </p:txBody>
      </p:sp>
      <p:sp>
        <p:nvSpPr>
          <p:cNvPr id="9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16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2667000" y="5638800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Yorum Ekle Masaüstü Görünüm</a:t>
            </a:r>
            <a:endParaRPr lang="tr-TR" sz="22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" y="1501709"/>
            <a:ext cx="8128191" cy="4024829"/>
          </a:xfrm>
          <a:prstGeom prst="rect">
            <a:avLst/>
          </a:prstGeom>
        </p:spPr>
      </p:pic>
      <p:sp>
        <p:nvSpPr>
          <p:cNvPr id="8" name="Shape 279"/>
          <p:cNvSpPr/>
          <p:nvPr/>
        </p:nvSpPr>
        <p:spPr>
          <a:xfrm>
            <a:off x="245786" y="633734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966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370928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</a:t>
            </a:r>
            <a:r>
              <a:rPr lang="en-US" sz="2400" dirty="0" smtClean="0"/>
              <a:t>Rota </a:t>
            </a:r>
            <a:r>
              <a:rPr lang="en-US" sz="2400" dirty="0" err="1" smtClean="0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00"/>
            <a:ext cx="6019800" cy="48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2362200" y="6172200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smtClean="0"/>
              <a:t>Yorum Ekle </a:t>
            </a:r>
            <a:r>
              <a:rPr lang="tr-TR" sz="2200" dirty="0" smtClean="0"/>
              <a:t>Mobil Görünüm</a:t>
            </a:r>
            <a:endParaRPr lang="tr-TR" sz="22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40" y="1575450"/>
            <a:ext cx="2636919" cy="4440106"/>
          </a:xfrm>
          <a:prstGeom prst="rect">
            <a:avLst/>
          </a:prstGeom>
        </p:spPr>
      </p:pic>
      <p:sp>
        <p:nvSpPr>
          <p:cNvPr id="5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1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756662"/>
            <a:ext cx="8132928" cy="400110"/>
          </a:xfrm>
        </p:spPr>
        <p:txBody>
          <a:bodyPr/>
          <a:lstStyle/>
          <a:p>
            <a:r>
              <a:rPr lang="en-US" sz="2000" dirty="0" err="1"/>
              <a:t>Diğer</a:t>
            </a:r>
            <a:r>
              <a:rPr lang="en-US" sz="2000" dirty="0"/>
              <a:t> </a:t>
            </a:r>
            <a:r>
              <a:rPr lang="en-US" sz="2000" dirty="0" err="1"/>
              <a:t>Arayüzlerin</a:t>
            </a:r>
            <a:r>
              <a:rPr lang="en-US" sz="2000" dirty="0"/>
              <a:t> </a:t>
            </a:r>
            <a:r>
              <a:rPr lang="en-US" sz="2000" dirty="0" err="1"/>
              <a:t>Oluşturulması</a:t>
            </a:r>
            <a:endParaRPr lang="en-US" sz="2200" dirty="0"/>
          </a:p>
        </p:txBody>
      </p:sp>
      <p:sp>
        <p:nvSpPr>
          <p:cNvPr id="7" name="Metin kutusu 6"/>
          <p:cNvSpPr txBox="1"/>
          <p:nvPr/>
        </p:nvSpPr>
        <p:spPr>
          <a:xfrm>
            <a:off x="1676400" y="6131987"/>
            <a:ext cx="5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smtClean="0"/>
              <a:t>Uygulama Klasör </a:t>
            </a:r>
            <a:r>
              <a:rPr lang="tr-TR" sz="2200" smtClean="0"/>
              <a:t>Yapısı Son Hali</a:t>
            </a:r>
            <a:endParaRPr lang="tr-TR" sz="22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2369"/>
            <a:ext cx="4679220" cy="4689618"/>
          </a:xfrm>
          <a:prstGeom prst="rect">
            <a:avLst/>
          </a:prstGeom>
        </p:spPr>
      </p:pic>
      <p:sp>
        <p:nvSpPr>
          <p:cNvPr id="5" name="Shape 279"/>
          <p:cNvSpPr/>
          <p:nvPr/>
        </p:nvSpPr>
        <p:spPr>
          <a:xfrm>
            <a:off x="244649" y="61894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69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022" y="356471"/>
            <a:ext cx="7239000" cy="892552"/>
          </a:xfrm>
        </p:spPr>
        <p:txBody>
          <a:bodyPr/>
          <a:lstStyle/>
          <a:p>
            <a:r>
              <a:rPr lang="en-US" sz="2600" dirty="0" err="1" smtClean="0"/>
              <a:t>Uygulama</a:t>
            </a:r>
            <a:r>
              <a:rPr lang="en-US" sz="2600" dirty="0" smtClean="0"/>
              <a:t> </a:t>
            </a:r>
            <a:r>
              <a:rPr lang="en-US" sz="2600" dirty="0" err="1" smtClean="0"/>
              <a:t>Dosyaları</a:t>
            </a:r>
            <a:r>
              <a:rPr lang="en-US" sz="2600" dirty="0" smtClean="0"/>
              <a:t> </a:t>
            </a:r>
            <a:r>
              <a:rPr lang="en-US" sz="2600" dirty="0" err="1" smtClean="0"/>
              <a:t>ve</a:t>
            </a:r>
            <a:r>
              <a:rPr lang="en-US" sz="2600" dirty="0" smtClean="0"/>
              <a:t> </a:t>
            </a:r>
            <a:r>
              <a:rPr lang="en-US" sz="2600" dirty="0" err="1" smtClean="0"/>
              <a:t>Önemli</a:t>
            </a:r>
            <a:r>
              <a:rPr lang="en-US" sz="2600" dirty="0" smtClean="0"/>
              <a:t> </a:t>
            </a:r>
            <a:r>
              <a:rPr lang="en-US" sz="2600" dirty="0" err="1" smtClean="0"/>
              <a:t>Linkler</a:t>
            </a:r>
            <a:endParaRPr lang="en-US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Uygulama</a:t>
            </a:r>
            <a:r>
              <a:rPr lang="en-US" dirty="0"/>
              <a:t> Son Hali: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github.com/asimsinan/mekanbul-2</a:t>
            </a:r>
            <a:endParaRPr lang="en-US" dirty="0" smtClean="0"/>
          </a:p>
          <a:p>
            <a:pPr lvl="1"/>
            <a:r>
              <a:rPr lang="en-US" b="1" dirty="0" err="1" smtClean="0"/>
              <a:t>git</a:t>
            </a:r>
            <a:r>
              <a:rPr lang="en-US" b="1" dirty="0"/>
              <a:t> clone </a:t>
            </a: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github.com/asimsinan/mekanbul-2</a:t>
            </a:r>
            <a:r>
              <a:rPr lang="en-US" b="1" dirty="0" smtClean="0"/>
              <a:t> </a:t>
            </a:r>
            <a:r>
              <a:rPr lang="en-US" dirty="0" err="1" smtClean="0"/>
              <a:t>komutu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bilgisayarınıza</a:t>
            </a:r>
            <a:r>
              <a:rPr lang="en-US" dirty="0" smtClean="0"/>
              <a:t> </a:t>
            </a:r>
            <a:r>
              <a:rPr lang="en-US" dirty="0" err="1" smtClean="0"/>
              <a:t>indirebilirsiniz</a:t>
            </a:r>
            <a:r>
              <a:rPr lang="en-US" dirty="0" smtClean="0"/>
              <a:t>.</a:t>
            </a:r>
          </a:p>
          <a:p>
            <a:r>
              <a:rPr lang="en-US" dirty="0" smtClean="0"/>
              <a:t>Pug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ilgili</a:t>
            </a:r>
            <a:r>
              <a:rPr lang="en-US" dirty="0" smtClean="0"/>
              <a:t> </a:t>
            </a:r>
            <a:r>
              <a:rPr lang="en-US" dirty="0" err="1" smtClean="0"/>
              <a:t>kaynaklar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www.youtube.com/watch?v=leilVbK0xQc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http://naltatis.github.io/jade-syntax-docs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smtClean="0"/>
              <a:t>Bu </a:t>
            </a:r>
            <a:r>
              <a:rPr lang="en-US" dirty="0" err="1" smtClean="0"/>
              <a:t>sunum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dosyalar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www.dropbox.com/s/qx6iqgpj8jt7d1b/2.uygulama_dosyalar.zip?dl=0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hape 276"/>
          <p:cNvSpPr/>
          <p:nvPr/>
        </p:nvSpPr>
        <p:spPr>
          <a:xfrm>
            <a:off x="304800" y="685800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smtClean="0">
                <a:solidFill>
                  <a:srgbClr val="FFFFFF"/>
                </a:solidFill>
                <a:latin typeface="+mj-lt"/>
              </a:rPr>
              <a:t>05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29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aphicFrame>
        <p:nvGraphicFramePr>
          <p:cNvPr id="9" name="İçerik Yer Tutucusu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8184901"/>
              </p:ext>
            </p:extLst>
          </p:nvPr>
        </p:nvGraphicFramePr>
        <p:xfrm>
          <a:off x="209393" y="2514600"/>
          <a:ext cx="8839200" cy="238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46400"/>
                <a:gridCol w="2946400"/>
                <a:gridCol w="2946400"/>
              </a:tblGrid>
              <a:tr h="1422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Kategori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Ekran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URL Yolu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Mekanlar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Mekanların Listesi (</a:t>
                      </a:r>
                      <a:r>
                        <a:rPr lang="tr-TR" dirty="0" err="1" smtClean="0"/>
                        <a:t>Anasayfa</a:t>
                      </a:r>
                      <a:r>
                        <a:rPr lang="tr-TR" dirty="0" smtClean="0"/>
                        <a:t>)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/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Mekanlar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 Detayları Sayfası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/mekan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Mekanlar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Mekan Yeni Yorum Ekleme Sayfası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/mekan/yorum/yeni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Diğerleri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Hakkında Sayfası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/</a:t>
                      </a:r>
                      <a:r>
                        <a:rPr lang="tr-TR" dirty="0" err="1" smtClean="0"/>
                        <a:t>hakkinda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Metin kutusu 9"/>
          <p:cNvSpPr txBox="1"/>
          <p:nvPr/>
        </p:nvSpPr>
        <p:spPr>
          <a:xfrm>
            <a:off x="209393" y="17526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Sayfalara Karşılık Gelen URL’ler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77368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71600"/>
            <a:ext cx="86106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Metin kutusu 8"/>
          <p:cNvSpPr txBox="1"/>
          <p:nvPr/>
        </p:nvSpPr>
        <p:spPr>
          <a:xfrm>
            <a:off x="1905000" y="6019800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 smtClean="0"/>
              <a:t>Son Mimari Yapı</a:t>
            </a:r>
            <a:endParaRPr lang="tr-TR" sz="3200" dirty="0"/>
          </a:p>
        </p:txBody>
      </p:sp>
      <p:sp>
        <p:nvSpPr>
          <p:cNvPr id="20" name="Metin kutusu 19"/>
          <p:cNvSpPr txBox="1"/>
          <p:nvPr/>
        </p:nvSpPr>
        <p:spPr>
          <a:xfrm>
            <a:off x="466931" y="1600200"/>
            <a:ext cx="13301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 smtClean="0"/>
              <a:t>Uygulama</a:t>
            </a:r>
            <a:endParaRPr lang="tr-TR" sz="1800" u="sng" dirty="0"/>
          </a:p>
        </p:txBody>
      </p:sp>
      <p:sp>
        <p:nvSpPr>
          <p:cNvPr id="21" name="Metin kutusu 20"/>
          <p:cNvSpPr txBox="1"/>
          <p:nvPr/>
        </p:nvSpPr>
        <p:spPr>
          <a:xfrm>
            <a:off x="3622596" y="1628633"/>
            <a:ext cx="13301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 smtClean="0"/>
              <a:t>Rotalar</a:t>
            </a:r>
            <a:endParaRPr lang="tr-TR" sz="1800" u="sng" dirty="0"/>
          </a:p>
        </p:txBody>
      </p:sp>
      <p:sp>
        <p:nvSpPr>
          <p:cNvPr id="22" name="Metin kutusu 21"/>
          <p:cNvSpPr txBox="1"/>
          <p:nvPr/>
        </p:nvSpPr>
        <p:spPr>
          <a:xfrm>
            <a:off x="6934200" y="1600200"/>
            <a:ext cx="15237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u="sng" dirty="0" err="1" smtClean="0"/>
              <a:t>Controller’lar</a:t>
            </a:r>
            <a:endParaRPr lang="tr-TR" sz="1800" u="sng" dirty="0"/>
          </a:p>
        </p:txBody>
      </p:sp>
      <p:sp>
        <p:nvSpPr>
          <p:cNvPr id="3" name="Yuvarlatılmış Dikdörtgen 2"/>
          <p:cNvSpPr/>
          <p:nvPr/>
        </p:nvSpPr>
        <p:spPr bwMode="auto">
          <a:xfrm>
            <a:off x="6781800" y="2083832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>
                <a:latin typeface="Arial" pitchFamily="-110" charset="0"/>
              </a:rPr>
              <a:t>m</a:t>
            </a:r>
            <a:r>
              <a:rPr kumimoji="0" lang="tr-TR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ekanlar.js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1" name="Yuvarlatılmış Dikdörtgen 10"/>
          <p:cNvSpPr/>
          <p:nvPr/>
        </p:nvSpPr>
        <p:spPr bwMode="auto">
          <a:xfrm>
            <a:off x="6807706" y="4191000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 dirty="0" err="1">
                <a:latin typeface="Arial" pitchFamily="-110" charset="0"/>
              </a:rPr>
              <a:t>d</a:t>
            </a:r>
            <a:r>
              <a:rPr kumimoji="0" lang="tr-TR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igerleri.js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Yuvarlatılmış Dikdörtgen 11"/>
          <p:cNvSpPr/>
          <p:nvPr/>
        </p:nvSpPr>
        <p:spPr bwMode="auto">
          <a:xfrm>
            <a:off x="3373398" y="3086940"/>
            <a:ext cx="1828548" cy="228600"/>
          </a:xfrm>
          <a:prstGeom prst="round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sz="1200" dirty="0" err="1" smtClean="0">
                <a:latin typeface="Arial" pitchFamily="-110" charset="0"/>
              </a:rPr>
              <a:t>index</a:t>
            </a:r>
            <a:r>
              <a:rPr kumimoji="0" lang="tr-TR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.js</a:t>
            </a:r>
            <a:endParaRPr kumimoji="0" lang="tr-TR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334000"/>
          </a:xfrm>
        </p:spPr>
        <p:txBody>
          <a:bodyPr/>
          <a:lstStyle/>
          <a:p>
            <a:r>
              <a:rPr lang="tr-TR" sz="2100" dirty="0" smtClean="0"/>
              <a:t>Bir önceki figürdeki gibi </a:t>
            </a:r>
            <a:r>
              <a:rPr lang="tr-TR" sz="2100" dirty="0" err="1" smtClean="0"/>
              <a:t>routes</a:t>
            </a:r>
            <a:r>
              <a:rPr lang="tr-TR" sz="2100" dirty="0" smtClean="0"/>
              <a:t> dosyamızda 2 </a:t>
            </a:r>
            <a:r>
              <a:rPr lang="tr-TR" sz="2100" dirty="0" err="1" smtClean="0"/>
              <a:t>controller</a:t>
            </a:r>
            <a:r>
              <a:rPr lang="tr-TR" sz="2100" dirty="0" smtClean="0"/>
              <a:t> tanımlamalıyız.</a:t>
            </a:r>
          </a:p>
          <a:p>
            <a:r>
              <a:rPr lang="tr-TR" sz="2100" dirty="0" smtClean="0"/>
              <a:t>Bu </a:t>
            </a:r>
            <a:r>
              <a:rPr lang="tr-TR" sz="2100" dirty="0" err="1" smtClean="0"/>
              <a:t>controller</a:t>
            </a:r>
            <a:r>
              <a:rPr lang="tr-TR" sz="2100" dirty="0" smtClean="0"/>
              <a:t> dosyaları </a:t>
            </a:r>
            <a:r>
              <a:rPr lang="tr-TR" sz="2100" dirty="0" err="1" smtClean="0"/>
              <a:t>app_server</a:t>
            </a:r>
            <a:r>
              <a:rPr lang="tr-TR" sz="2100" dirty="0" smtClean="0"/>
              <a:t>/</a:t>
            </a:r>
            <a:r>
              <a:rPr lang="tr-TR" sz="2100" dirty="0" err="1" smtClean="0"/>
              <a:t>controllers</a:t>
            </a:r>
            <a:r>
              <a:rPr lang="tr-TR" sz="2100" dirty="0" smtClean="0"/>
              <a:t> klasöründe yer alacak.</a:t>
            </a:r>
          </a:p>
          <a:p>
            <a:r>
              <a:rPr lang="tr-TR" sz="2100" dirty="0" smtClean="0"/>
              <a:t>“</a:t>
            </a:r>
            <a:r>
              <a:rPr lang="tr-TR" sz="2100" dirty="0" err="1" smtClean="0"/>
              <a:t>app_server</a:t>
            </a:r>
            <a:r>
              <a:rPr lang="tr-TR" sz="2100" dirty="0" smtClean="0"/>
              <a:t>/</a:t>
            </a:r>
            <a:r>
              <a:rPr lang="tr-TR" sz="2100" dirty="0" err="1" smtClean="0"/>
              <a:t>routes</a:t>
            </a:r>
            <a:r>
              <a:rPr lang="tr-TR" sz="2100" dirty="0" smtClean="0"/>
              <a:t>” klasöründeki </a:t>
            </a:r>
            <a:r>
              <a:rPr lang="tr-TR" sz="2100" dirty="0" err="1" smtClean="0"/>
              <a:t>index.js</a:t>
            </a:r>
            <a:r>
              <a:rPr lang="tr-TR" sz="2100" dirty="0" smtClean="0"/>
              <a:t> dosyasına bu iki </a:t>
            </a:r>
            <a:r>
              <a:rPr lang="tr-TR" sz="2100" dirty="0" err="1" smtClean="0"/>
              <a:t>controller’ı</a:t>
            </a:r>
            <a:r>
              <a:rPr lang="tr-TR" sz="2100" dirty="0"/>
              <a:t> </a:t>
            </a:r>
            <a:r>
              <a:rPr lang="tr-TR" sz="2100" dirty="0" smtClean="0"/>
              <a:t>ekleyeceğiz ve bir değişkene atayacağız.</a:t>
            </a:r>
          </a:p>
          <a:p>
            <a:r>
              <a:rPr lang="tr-TR" sz="2100" dirty="0" err="1"/>
              <a:t>i</a:t>
            </a:r>
            <a:r>
              <a:rPr lang="tr-TR" sz="2100" dirty="0" err="1" smtClean="0"/>
              <a:t>ndex.js</a:t>
            </a:r>
            <a:r>
              <a:rPr lang="tr-TR" sz="2100" dirty="0" smtClean="0"/>
              <a:t> dosyasında mekanlar ve diğerleri kategorisindeki tüm ekranların rotalarını eklemeliyiz. Toplam 4 rota.</a:t>
            </a:r>
          </a:p>
          <a:p>
            <a:r>
              <a:rPr lang="tr-TR" sz="2100" dirty="0" smtClean="0"/>
              <a:t>Rota </a:t>
            </a:r>
            <a:r>
              <a:rPr lang="tr-TR" sz="2100" dirty="0" err="1" smtClean="0"/>
              <a:t>basitce</a:t>
            </a:r>
            <a:r>
              <a:rPr lang="tr-TR" sz="2100" dirty="0" smtClean="0"/>
              <a:t> bir </a:t>
            </a:r>
            <a:r>
              <a:rPr lang="tr-TR" sz="2100" dirty="0" err="1" smtClean="0"/>
              <a:t>url’yi</a:t>
            </a:r>
            <a:r>
              <a:rPr lang="tr-TR" sz="2100" dirty="0" smtClean="0"/>
              <a:t> özel bir uygulama fonksiyonuna bağlar.</a:t>
            </a:r>
          </a:p>
          <a:p>
            <a:r>
              <a:rPr lang="tr-TR" sz="2100" dirty="0" err="1"/>
              <a:t>c</a:t>
            </a:r>
            <a:r>
              <a:rPr lang="tr-TR" sz="2100" dirty="0" err="1" smtClean="0"/>
              <a:t>ontrollers</a:t>
            </a:r>
            <a:r>
              <a:rPr lang="tr-TR" sz="2100" dirty="0" smtClean="0"/>
              <a:t> klasöründe gerekli </a:t>
            </a:r>
            <a:r>
              <a:rPr lang="tr-TR" sz="2100" dirty="0" err="1" smtClean="0"/>
              <a:t>controller’lar</a:t>
            </a:r>
            <a:r>
              <a:rPr lang="tr-TR" sz="2100" dirty="0" smtClean="0"/>
              <a:t> tanımlanmalı. Şu an sadece “</a:t>
            </a:r>
            <a:r>
              <a:rPr lang="tr-TR" sz="2100" dirty="0" err="1" smtClean="0"/>
              <a:t>main.js</a:t>
            </a:r>
            <a:r>
              <a:rPr lang="tr-TR" sz="2100" dirty="0" smtClean="0"/>
              <a:t>” var. Bu dosyayı artık silebiliriz.</a:t>
            </a:r>
          </a:p>
          <a:p>
            <a:r>
              <a:rPr lang="tr-TR" sz="2100" dirty="0" err="1" smtClean="0"/>
              <a:t>controllers</a:t>
            </a:r>
            <a:r>
              <a:rPr lang="tr-TR" sz="2100" dirty="0" smtClean="0"/>
              <a:t> klasöründe </a:t>
            </a:r>
            <a:r>
              <a:rPr lang="tr-TR" sz="2100" dirty="0" err="1" smtClean="0"/>
              <a:t>digerleri.js</a:t>
            </a:r>
            <a:r>
              <a:rPr lang="tr-TR" sz="2100" dirty="0" smtClean="0"/>
              <a:t> ve </a:t>
            </a:r>
            <a:r>
              <a:rPr lang="tr-TR" sz="2100" dirty="0" err="1" smtClean="0"/>
              <a:t>mekanlar.js</a:t>
            </a:r>
            <a:r>
              <a:rPr lang="tr-TR" sz="2100" dirty="0" smtClean="0"/>
              <a:t> adında 2 </a:t>
            </a:r>
            <a:r>
              <a:rPr lang="tr-TR" sz="2100" dirty="0" err="1" smtClean="0"/>
              <a:t>controller</a:t>
            </a:r>
            <a:r>
              <a:rPr lang="tr-TR" sz="2100" dirty="0" smtClean="0"/>
              <a:t> dosyası oluşturun.</a:t>
            </a:r>
          </a:p>
          <a:p>
            <a:r>
              <a:rPr lang="tr-TR" sz="2100" dirty="0" smtClean="0"/>
              <a:t>Bu dosyalarda gerekli </a:t>
            </a:r>
            <a:r>
              <a:rPr lang="tr-TR" sz="2100" dirty="0" err="1" smtClean="0"/>
              <a:t>controller</a:t>
            </a:r>
            <a:r>
              <a:rPr lang="tr-TR" sz="2100" dirty="0" smtClean="0"/>
              <a:t> metotlarını tanımlayın.</a:t>
            </a:r>
          </a:p>
          <a:p>
            <a:r>
              <a:rPr lang="tr-TR" sz="2100" dirty="0" smtClean="0"/>
              <a:t>Son olarak bu metotları </a:t>
            </a:r>
            <a:r>
              <a:rPr lang="tr-TR" sz="2100" dirty="0" err="1" smtClean="0"/>
              <a:t>index.js</a:t>
            </a:r>
            <a:r>
              <a:rPr lang="tr-TR" sz="2100" dirty="0" smtClean="0"/>
              <a:t> dosyasında rotalarına bağlayın.</a:t>
            </a:r>
          </a:p>
          <a:p>
            <a:endParaRPr lang="tr-TR" sz="2200" dirty="0" smtClean="0"/>
          </a:p>
        </p:txBody>
      </p:sp>
      <p:sp>
        <p:nvSpPr>
          <p:cNvPr id="6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3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3" y="1905000"/>
            <a:ext cx="8826085" cy="3962400"/>
          </a:xfrm>
        </p:spPr>
      </p:pic>
      <p:sp>
        <p:nvSpPr>
          <p:cNvPr id="3" name="TextBox 2"/>
          <p:cNvSpPr txBox="1"/>
          <p:nvPr/>
        </p:nvSpPr>
        <p:spPr>
          <a:xfrm>
            <a:off x="2897387" y="1219200"/>
            <a:ext cx="2780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</a:t>
            </a:r>
            <a:r>
              <a:rPr lang="en-US" smtClean="0"/>
              <a:t>ekanlar.js</a:t>
            </a:r>
            <a:endParaRPr lang="en-US" dirty="0"/>
          </a:p>
        </p:txBody>
      </p:sp>
      <p:sp>
        <p:nvSpPr>
          <p:cNvPr id="6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17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Express’te</a:t>
            </a:r>
            <a:r>
              <a:rPr lang="en-US" sz="2400" dirty="0"/>
              <a:t> Rota </a:t>
            </a:r>
            <a:r>
              <a:rPr lang="en-US" sz="2400" dirty="0" err="1"/>
              <a:t>Tanımlama</a:t>
            </a:r>
            <a:endParaRPr lang="en-US" sz="2400" dirty="0"/>
          </a:p>
        </p:txBody>
      </p:sp>
      <p:sp>
        <p:nvSpPr>
          <p:cNvPr id="4" name="Shape 267"/>
          <p:cNvSpPr/>
          <p:nvPr/>
        </p:nvSpPr>
        <p:spPr>
          <a:xfrm>
            <a:off x="209393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" y="2017848"/>
            <a:ext cx="7059561" cy="4459152"/>
          </a:xfrm>
        </p:spPr>
      </p:pic>
      <p:sp>
        <p:nvSpPr>
          <p:cNvPr id="8" name="TextBox 7"/>
          <p:cNvSpPr txBox="1"/>
          <p:nvPr/>
        </p:nvSpPr>
        <p:spPr>
          <a:xfrm>
            <a:off x="98323" y="1309962"/>
            <a:ext cx="60035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controllers/routes/</a:t>
            </a:r>
            <a:r>
              <a:rPr lang="en-US" dirty="0" err="1" smtClean="0"/>
              <a:t>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82472" y="695107"/>
            <a:ext cx="7010400" cy="461665"/>
          </a:xfrm>
        </p:spPr>
        <p:txBody>
          <a:bodyPr/>
          <a:lstStyle/>
          <a:p>
            <a:r>
              <a:rPr lang="en-US" sz="2400" dirty="0" err="1"/>
              <a:t>Temel</a:t>
            </a:r>
            <a:r>
              <a:rPr lang="en-US" sz="2400" dirty="0"/>
              <a:t> </a:t>
            </a:r>
            <a:r>
              <a:rPr lang="en-US" sz="2400" dirty="0" err="1"/>
              <a:t>Controller’ların</a:t>
            </a:r>
            <a:r>
              <a:rPr lang="en-US" sz="2400" dirty="0"/>
              <a:t> </a:t>
            </a:r>
            <a:r>
              <a:rPr lang="en-US" sz="2400" dirty="0" err="1"/>
              <a:t>Oluşturulması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3" y="2362200"/>
            <a:ext cx="8826085" cy="2157715"/>
          </a:xfrm>
        </p:spPr>
      </p:pic>
      <p:sp>
        <p:nvSpPr>
          <p:cNvPr id="3" name="TextBox 2"/>
          <p:cNvSpPr txBox="1"/>
          <p:nvPr/>
        </p:nvSpPr>
        <p:spPr>
          <a:xfrm>
            <a:off x="3025948" y="1524000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digerleri.js</a:t>
            </a:r>
            <a:endParaRPr lang="en-US" dirty="0"/>
          </a:p>
        </p:txBody>
      </p:sp>
      <p:sp>
        <p:nvSpPr>
          <p:cNvPr id="6" name="Shape 270"/>
          <p:cNvSpPr/>
          <p:nvPr/>
        </p:nvSpPr>
        <p:spPr>
          <a:xfrm>
            <a:off x="216216" y="618949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56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15620</TotalTime>
  <Words>888</Words>
  <Application>Microsoft Macintosh PowerPoint</Application>
  <PresentationFormat>On-screen Show (4:3)</PresentationFormat>
  <Paragraphs>238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Brush Script MT</vt:lpstr>
      <vt:lpstr>ＭＳ Ｐゴシック</vt:lpstr>
      <vt:lpstr>Tahoma</vt:lpstr>
      <vt:lpstr>Times</vt:lpstr>
      <vt:lpstr>Arial</vt:lpstr>
      <vt:lpstr>Blank Presentation</vt:lpstr>
      <vt:lpstr>PowerPoint Presentation</vt:lpstr>
      <vt:lpstr>PowerPoint Presentation</vt:lpstr>
      <vt:lpstr>Express’te Rota Tanımlama</vt:lpstr>
      <vt:lpstr>Express’te Rota Tanımlama</vt:lpstr>
      <vt:lpstr>Express’te Rota Tanımlama</vt:lpstr>
      <vt:lpstr>Express’te Rota Tanımlama</vt:lpstr>
      <vt:lpstr>Temel Controller’ların Oluşturulması</vt:lpstr>
      <vt:lpstr>Express’te Rota Tanımlama</vt:lpstr>
      <vt:lpstr>Temel Controller’ların Oluşturulması</vt:lpstr>
      <vt:lpstr>Temel Controller’ların Oluşturulması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Arayüz Oluşturma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Diğer Arayüzlerin Oluşturulması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2277</cp:revision>
  <cp:lastPrinted>1999-07-13T10:45:18Z</cp:lastPrinted>
  <dcterms:created xsi:type="dcterms:W3CDTF">1999-06-28T14:13:43Z</dcterms:created>
  <dcterms:modified xsi:type="dcterms:W3CDTF">2017-10-12T19:55:01Z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